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75" r:id="rId5"/>
    <p:sldId id="273" r:id="rId6"/>
    <p:sldId id="27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179D0-A573-42E7-AFC3-B68D54B72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7D4505-42D4-4AAE-8C9C-1D1C114B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7C640-6638-42D8-8FF2-720E72DD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C79538-AE5E-4D03-86C1-DC0112F1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74A4E-037F-415A-8C47-CA3755C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9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ABF46-1C7B-40BE-A32F-D362E7AC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B29580-9159-469F-8ED7-CFF4DA254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684DF-959F-4AF2-8D76-E9EF1433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9E4B8-D991-417F-B13A-6731A2A6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56AE8-23E5-4796-9051-62C47E455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EE0136-3DC3-4BBA-B1DB-436A04BB4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76CB2A-A86D-44A0-9624-A9C20894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E2A52-49A0-401B-BB3A-B657996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FF9BAA-1FB5-429A-B2D7-61117883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2504B9-12E3-4194-9378-4EF8A848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1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FFC33-C7E5-4025-8573-4DAF5E63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44178-72B6-4855-AFAB-27017395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EDF80-105F-46AB-AF43-F0383756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D43B6-B629-4EDF-98E0-6A99E9C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63487-8ED8-4F50-AEB6-0391DEBD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18141-EA5C-493B-9F8A-8C440A80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A91734-CEC2-4613-9B90-6C6614C59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F329C4-297B-40BE-A7CA-605BEEC8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1E427-6CFB-4E59-A0D1-3717969E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7D5C2D-B4DC-4EAB-A402-914E03DA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14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2D964-4ED3-448D-89BA-9173427B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9A632-3BC4-4DEB-98C8-5BE5363EA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3DF19-330A-4D37-AE94-46D873085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C1EE08-C810-4FBE-9590-C498A20D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E386A3-136A-412C-8450-3D2D9672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E80CC6-C287-45F6-9B43-B10FAF9A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7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CDF93-57C1-4F5D-B946-BD4D4C7B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FE444-29DE-43B2-A9C0-6B7B3FD86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A474A5-3082-4F2C-8699-B9ED2593D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363159-06BC-4CC7-972B-BF19056B0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6C613E-DD3C-4A2A-81F2-43723391B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4BDD54-4639-47F5-9F41-076B7DBD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A7B7F-01D2-4385-8822-4ADF0DF5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C850F2-9BE0-4FA3-A04B-B28A873B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8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A691A-3C74-46B9-9AD3-92B28530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AE05E1-4462-419F-AFB1-DF5CA623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295747-2D7A-4FED-A494-5C56AE56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8C9CCC-9DE3-40ED-B33A-28830E84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7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2DBCAC-ECFE-4BCE-B6A5-52AE283B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7CB2A4-92A8-405C-A31C-3EB1C9C2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0AF780-79EB-4DDC-A6C8-DD1CA7E5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D249F-284E-4AA4-85A6-D06DF149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AE69A-A3D7-418E-90BF-A87C22C6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4CCA68-FDED-42FA-A550-FE3FFE2A6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E6CFA0-A5C7-4DB2-8B51-02CDA0C9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C7DBFA-59A6-4E71-B278-16A0F710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B44496-3472-497F-9CDB-A52DACF4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5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F30BE-12F1-49D5-B2A0-9370E0AF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49C798-3AD5-4A42-B512-633BAFFD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C156C-3793-406F-9A99-C07BADBA6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F608CC-CAC5-42D3-ABD7-CF36703A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02F2FD-C075-4706-8449-4E8C8D95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D656E-3B67-45E0-9061-636BE9C8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3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2DA14-FBC0-49CD-B98A-6C6F777B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8FBE0-200A-4E11-825E-3D61C5743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B8A55-BE50-4AED-B3E4-638DE574A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5A3E-740C-450C-AF80-9509E8ABC077}" type="datetimeFigureOut">
              <a:rPr lang="ru-RU" smtClean="0"/>
              <a:t>пт. 25.04.2025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5B95E-BEE7-498B-96AE-A5D99C180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24A3B-F894-46BD-89B3-F8A4F2E95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166F-9F69-43E9-BCE6-D0FFDE7C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9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45A58-3C11-48AE-AC11-D4793E24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6012"/>
            <a:ext cx="9144000" cy="19610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Клинические результаты переноса эмбриона с мозаичной </a:t>
            </a:r>
            <a:r>
              <a:rPr lang="ru-RU" sz="3200" b="1" dirty="0" err="1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моносомией</a:t>
            </a:r>
            <a:r>
              <a:rPr lang="ru-RU" sz="3200" b="1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хромосоме 4, </a:t>
            </a:r>
            <a:br>
              <a:rPr lang="ru-RU" sz="3200" b="1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выявленной при </a:t>
            </a:r>
            <a:r>
              <a:rPr lang="ru-RU" sz="3200" b="1" dirty="0" err="1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преимплантационном</a:t>
            </a:r>
            <a:r>
              <a:rPr lang="ru-RU" sz="3200" b="1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тестировании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1DD50-D41B-4DF6-9A2E-AFDCC472B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733" y="3004931"/>
            <a:ext cx="9144000" cy="933994"/>
          </a:xfrm>
        </p:spPr>
        <p:txBody>
          <a:bodyPr/>
          <a:lstStyle/>
          <a:p>
            <a:r>
              <a:rPr lang="ru-RU" sz="18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Барышникова Н.В.</a:t>
            </a:r>
            <a:r>
              <a:rPr lang="ru-RU" sz="1800" baseline="300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  <a:r>
              <a:rPr lang="ru-RU" sz="18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Юрченко Д.А.</a:t>
            </a:r>
            <a:r>
              <a:rPr lang="ru-RU" sz="1800" baseline="300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1,3</a:t>
            </a:r>
            <a:r>
              <a:rPr lang="ru-RU" sz="18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Фалалеева</a:t>
            </a:r>
            <a:r>
              <a:rPr lang="ru-RU" sz="18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Л.Н.</a:t>
            </a:r>
            <a:r>
              <a:rPr lang="ru-RU" sz="1800" baseline="300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ru-RU" sz="18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   </a:t>
            </a: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Исаева Н. И.</a:t>
            </a:r>
            <a:r>
              <a:rPr lang="ru-RU" sz="1800" baseline="300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Биканов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Р. А.</a:t>
            </a:r>
            <a:r>
              <a:rPr lang="ru-RU" sz="1800" baseline="300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8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Дешеулин</a:t>
            </a:r>
            <a:r>
              <a:rPr lang="ru-RU" sz="18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А.С.</a:t>
            </a:r>
            <a:r>
              <a:rPr lang="ru-RU" sz="1800" baseline="30000" dirty="0">
                <a:solidFill>
                  <a:srgbClr val="39394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AEB15-3FD9-407F-BF63-E7EA13256B65}"/>
              </a:ext>
            </a:extLst>
          </p:cNvPr>
          <p:cNvSpPr txBox="1"/>
          <p:nvPr/>
        </p:nvSpPr>
        <p:spPr>
          <a:xfrm>
            <a:off x="566053" y="4878876"/>
            <a:ext cx="112427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aseline="30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ООО «Центр репродукции «Линия жизни»,</a:t>
            </a:r>
            <a:r>
              <a:rPr lang="ru-RU" sz="1400" dirty="0">
                <a:solidFill>
                  <a:srgbClr val="473E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Москва, Наставнический пер.,13-15 стр.1., г. Москва, Можайское шоссе, 16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aseline="30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"Российский национальный исследовательский медицинский университет имени Н.И. Пирогова" Министерства здравоохранения Российской Федерации, 117513, г. Москва, ул. Островитянова, дом 1, строение 6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aseline="30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rgbClr val="2A2A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научное учреждение «Медико-генетический научный центр имени академика Н.П. Бочкова», 115522, г. Москва, ул. Москворечье, дом 1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aseline="30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1400" dirty="0">
                <a:solidFill>
                  <a:srgbClr val="0016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Акционерное Общество «</a:t>
            </a:r>
            <a:r>
              <a:rPr lang="ru-RU" sz="1400" dirty="0" err="1">
                <a:solidFill>
                  <a:srgbClr val="0016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Ферст</a:t>
            </a:r>
            <a:r>
              <a:rPr lang="ru-RU" sz="1400" dirty="0">
                <a:solidFill>
                  <a:srgbClr val="0016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16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Генетикс</a:t>
            </a:r>
            <a:r>
              <a:rPr lang="ru-RU" sz="1400" dirty="0">
                <a:solidFill>
                  <a:srgbClr val="0016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121205, Москва, Инновационный центр Сколково, Большой б-р, дом 42, строение 1, помещение 619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ACF9E93-1596-4565-83B8-62C7D3111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t="6977" r="30093" b="8081"/>
          <a:stretch/>
        </p:blipFill>
        <p:spPr bwMode="auto">
          <a:xfrm>
            <a:off x="4461535" y="3781497"/>
            <a:ext cx="754899" cy="9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F95F6F5B-C9F6-47E8-9166-14BD1891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51" y="3016906"/>
            <a:ext cx="950819" cy="9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49FD93D8-B312-4230-B67E-39CB98DAE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t="12819" r="21938" b="12491"/>
          <a:stretch/>
        </p:blipFill>
        <p:spPr bwMode="auto">
          <a:xfrm>
            <a:off x="6279847" y="3746661"/>
            <a:ext cx="1068491" cy="10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8">
            <a:extLst>
              <a:ext uri="{FF2B5EF4-FFF2-40B4-BE49-F238E27FC236}">
                <a16:creationId xmlns:a16="http://schemas.microsoft.com/office/drawing/2014/main" id="{12800B47-1849-4FF3-A096-49C8AD06AA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94" t="28092" r="83773" b="65904"/>
          <a:stretch/>
        </p:blipFill>
        <p:spPr>
          <a:xfrm>
            <a:off x="9147648" y="3014569"/>
            <a:ext cx="2356608" cy="6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11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1D2E04D4-0C64-421B-B02A-862BC4C6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42" y="312558"/>
            <a:ext cx="5068523" cy="9056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114582E-74C8-47AD-B651-EB980E4D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09" y="4678355"/>
            <a:ext cx="5157787" cy="6423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2ADB60E-87BF-4450-9AEF-35C06B932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061" y="1036321"/>
            <a:ext cx="5157787" cy="3495131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Репродуктивный потенциал эмбрионов, квалифицированных как «мозаичные» на основании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преимплантационного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генетического тестирования на анеуплоидию (ПГТ-А), широко обсуждается в литературе.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выбора и к</a:t>
            </a: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линические последствия при переносе мозаичных эмбрионов в программе ЭКО с использованием ПГТ-А остаются недостаточно изученными.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1A1A1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имеющиеся сведения о рождении здоровых детей после переноса мозаичных эмбрионов, статистическая информация и данные о пренатальном и постнатальном развитии ограничены, что затрудняет клиническую интерпретацию результатов ПГТ-А и медико-генетическое консультирование пациентов.</a:t>
            </a:r>
            <a:endParaRPr lang="ru-RU" sz="14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BF13CA8-3F2C-49CA-BEFE-2C4239363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2206" y="1095455"/>
            <a:ext cx="5183188" cy="90569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переноса эмбрионов с мозаичной анеуплоидией по хромосоме 4 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литературы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/>
          </a:p>
        </p:txBody>
      </p:sp>
      <p:graphicFrame>
        <p:nvGraphicFramePr>
          <p:cNvPr id="21" name="Таблица 21">
            <a:extLst>
              <a:ext uri="{FF2B5EF4-FFF2-40B4-BE49-F238E27FC236}">
                <a16:creationId xmlns:a16="http://schemas.microsoft.com/office/drawing/2014/main" id="{DBDE589E-DB59-49BC-926A-177F5EB5941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07448782"/>
              </p:ext>
            </p:extLst>
          </p:nvPr>
        </p:nvGraphicFramePr>
        <p:xfrm>
          <a:off x="6137141" y="2027727"/>
          <a:ext cx="5357814" cy="416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500">
                  <a:extLst>
                    <a:ext uri="{9D8B030D-6E8A-4147-A177-3AD203B41FA5}">
                      <a16:colId xmlns:a16="http://schemas.microsoft.com/office/drawing/2014/main" val="807197599"/>
                    </a:ext>
                  </a:extLst>
                </a:gridCol>
                <a:gridCol w="540118">
                  <a:extLst>
                    <a:ext uri="{9D8B030D-6E8A-4147-A177-3AD203B41FA5}">
                      <a16:colId xmlns:a16="http://schemas.microsoft.com/office/drawing/2014/main" val="2038174853"/>
                    </a:ext>
                  </a:extLst>
                </a:gridCol>
                <a:gridCol w="495110">
                  <a:extLst>
                    <a:ext uri="{9D8B030D-6E8A-4147-A177-3AD203B41FA5}">
                      <a16:colId xmlns:a16="http://schemas.microsoft.com/office/drawing/2014/main" val="4223727995"/>
                    </a:ext>
                  </a:extLst>
                </a:gridCol>
                <a:gridCol w="522115">
                  <a:extLst>
                    <a:ext uri="{9D8B030D-6E8A-4147-A177-3AD203B41FA5}">
                      <a16:colId xmlns:a16="http://schemas.microsoft.com/office/drawing/2014/main" val="293948789"/>
                    </a:ext>
                  </a:extLst>
                </a:gridCol>
                <a:gridCol w="558123">
                  <a:extLst>
                    <a:ext uri="{9D8B030D-6E8A-4147-A177-3AD203B41FA5}">
                      <a16:colId xmlns:a16="http://schemas.microsoft.com/office/drawing/2014/main" val="2397030821"/>
                    </a:ext>
                  </a:extLst>
                </a:gridCol>
                <a:gridCol w="558124">
                  <a:extLst>
                    <a:ext uri="{9D8B030D-6E8A-4147-A177-3AD203B41FA5}">
                      <a16:colId xmlns:a16="http://schemas.microsoft.com/office/drawing/2014/main" val="2885617621"/>
                    </a:ext>
                  </a:extLst>
                </a:gridCol>
                <a:gridCol w="576126">
                  <a:extLst>
                    <a:ext uri="{9D8B030D-6E8A-4147-A177-3AD203B41FA5}">
                      <a16:colId xmlns:a16="http://schemas.microsoft.com/office/drawing/2014/main" val="1459382088"/>
                    </a:ext>
                  </a:extLst>
                </a:gridCol>
                <a:gridCol w="457928">
                  <a:extLst>
                    <a:ext uri="{9D8B030D-6E8A-4147-A177-3AD203B41FA5}">
                      <a16:colId xmlns:a16="http://schemas.microsoft.com/office/drawing/2014/main" val="2250421370"/>
                    </a:ext>
                  </a:extLst>
                </a:gridCol>
                <a:gridCol w="513670">
                  <a:extLst>
                    <a:ext uri="{9D8B030D-6E8A-4147-A177-3AD203B41FA5}">
                      <a16:colId xmlns:a16="http://schemas.microsoft.com/office/drawing/2014/main" val="2982063338"/>
                    </a:ext>
                  </a:extLst>
                </a:gridCol>
              </a:tblGrid>
              <a:tr h="1184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Беременность </a:t>
                      </a:r>
                    </a:p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её исходы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Трисомия</a:t>
                      </a:r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Моносомия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Segmental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Segmental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 Segmental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vert="vert270" anchor="ctr"/>
                </a:tc>
                <a:extLst>
                  <a:ext uri="{0D108BD9-81ED-4DB2-BD59-A6C34878D82A}">
                    <a16:rowId xmlns:a16="http://schemas.microsoft.com/office/drawing/2014/main" val="3459669802"/>
                  </a:ext>
                </a:extLst>
              </a:tr>
              <a:tr h="437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Родился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extLst>
                  <a:ext uri="{0D108BD9-81ED-4DB2-BD59-A6C34878D82A}">
                    <a16:rowId xmlns:a16="http://schemas.microsoft.com/office/drawing/2014/main" val="2422996682"/>
                  </a:ext>
                </a:extLst>
              </a:tr>
              <a:tr h="530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Продолжа-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ющаяся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extLst>
                  <a:ext uri="{0D108BD9-81ED-4DB2-BD59-A6C34878D82A}">
                    <a16:rowId xmlns:a16="http://schemas.microsoft.com/office/drawing/2014/main" val="1093013291"/>
                  </a:ext>
                </a:extLst>
              </a:tr>
              <a:tr h="512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Выкидыш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extLst>
                  <a:ext uri="{0D108BD9-81ED-4DB2-BD59-A6C34878D82A}">
                    <a16:rowId xmlns:a16="http://schemas.microsoft.com/office/drawing/2014/main" val="3942854118"/>
                  </a:ext>
                </a:extLst>
              </a:tr>
              <a:tr h="512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Биохими-ческая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extLst>
                  <a:ext uri="{0D108BD9-81ED-4DB2-BD59-A6C34878D82A}">
                    <a16:rowId xmlns:a16="http://schemas.microsoft.com/office/drawing/2014/main" val="556450793"/>
                  </a:ext>
                </a:extLst>
              </a:tr>
              <a:tr h="551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наступила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extLst>
                  <a:ext uri="{0D108BD9-81ED-4DB2-BD59-A6C34878D82A}">
                    <a16:rowId xmlns:a16="http://schemas.microsoft.com/office/drawing/2014/main" val="1920360912"/>
                  </a:ext>
                </a:extLst>
              </a:tr>
              <a:tr h="4375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9" marR="7759" marT="7759" marB="0" anchor="ctr"/>
                </a:tc>
                <a:extLst>
                  <a:ext uri="{0D108BD9-81ED-4DB2-BD59-A6C34878D82A}">
                    <a16:rowId xmlns:a16="http://schemas.microsoft.com/office/drawing/2014/main" val="282701230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417289C-A416-4958-830E-17DE3CC0EC47}"/>
              </a:ext>
            </a:extLst>
          </p:cNvPr>
          <p:cNvSpPr txBox="1"/>
          <p:nvPr/>
        </p:nvSpPr>
        <p:spPr>
          <a:xfrm>
            <a:off x="5683550" y="6279601"/>
            <a:ext cx="62649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суммарным данным </a:t>
            </a:r>
            <a:r>
              <a:rPr lang="en-US" sz="1400" b="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Viotti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M, et al,  2021</a:t>
            </a:r>
            <a:r>
              <a:rPr lang="ru-RU" sz="14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г.,</a:t>
            </a:r>
            <a:r>
              <a:rPr lang="en-US" sz="14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Yakovlev P, </a:t>
            </a:r>
            <a:r>
              <a:rPr lang="en-US" sz="140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Vyatkina</a:t>
            </a:r>
            <a:r>
              <a:rPr lang="en-US" sz="140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S, et all. 2022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367EAE-8ACE-469F-B653-E011773BD0F5}"/>
              </a:ext>
            </a:extLst>
          </p:cNvPr>
          <p:cNvSpPr txBox="1"/>
          <p:nvPr/>
        </p:nvSpPr>
        <p:spPr>
          <a:xfrm>
            <a:off x="1045030" y="5320747"/>
            <a:ext cx="5039857" cy="99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Сообщить о случае рождения фенотипически здорового ребенка в результате переноса эмбриона с мозаичным молекулярным кариотипом в клетках биоптата </a:t>
            </a:r>
            <a:r>
              <a:rPr lang="ru-RU" sz="1400" dirty="0" err="1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трофэктодермы</a:t>
            </a: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данным ПГТ-А.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AA7A27C-0EDC-42A5-B900-679C73286181}"/>
              </a:ext>
            </a:extLst>
          </p:cNvPr>
          <p:cNvSpPr/>
          <p:nvPr/>
        </p:nvSpPr>
        <p:spPr>
          <a:xfrm>
            <a:off x="8316681" y="3204385"/>
            <a:ext cx="497119" cy="965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65578B3-BC8B-4884-AC6E-8228DB6EBF66}"/>
              </a:ext>
            </a:extLst>
          </p:cNvPr>
          <p:cNvSpPr/>
          <p:nvPr/>
        </p:nvSpPr>
        <p:spPr>
          <a:xfrm>
            <a:off x="7293426" y="3204385"/>
            <a:ext cx="497119" cy="965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0043210-5C08-468C-A975-74BCE9045550}"/>
              </a:ext>
            </a:extLst>
          </p:cNvPr>
          <p:cNvSpPr/>
          <p:nvPr/>
        </p:nvSpPr>
        <p:spPr>
          <a:xfrm>
            <a:off x="7280369" y="5756364"/>
            <a:ext cx="522514" cy="437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37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A08DF-B7D9-496C-A5F3-87BFAFD5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136"/>
            <a:ext cx="10515600" cy="60826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Материалы, пациенты и методы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930A7-4C64-4D92-BE63-DBCAA8D2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712136"/>
            <a:ext cx="11260183" cy="602829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Супружеская пара с бесплодием вследствие </a:t>
            </a:r>
            <a:r>
              <a:rPr lang="ru-RU" sz="1400" dirty="0" err="1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тератозооспермии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супруга проходила</a:t>
            </a: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лечение в центре репродукции. П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ротокол ВРТ-ЭКО-ИКСИ был проведён в возрасте женщины 36,5 лет (получено </a:t>
            </a: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эмбрионов, 8 из которых протестированы). В возрасте 42-х лет у консультируемой доступным для переноса оставался только один эмбрион с молекулярным кариотипом </a:t>
            </a:r>
            <a:r>
              <a:rPr lang="ru-RU" sz="1400" dirty="0" err="1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трофэктодермы</a:t>
            </a: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seq(4)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х1~2</a:t>
            </a:r>
            <a:r>
              <a:rPr lang="en-US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[0.</a:t>
            </a: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en-US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 err="1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Преимплантационное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генетическое тестирование эмбрионов проводилось при помощи технологии полупроводникового секвенирования (</a:t>
            </a:r>
            <a:r>
              <a:rPr lang="en-US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NGS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на платформе </a:t>
            </a:r>
            <a:r>
              <a:rPr lang="en-US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Genetics 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(лаборатория АО «</a:t>
            </a:r>
            <a:r>
              <a:rPr lang="ru-RU" sz="1400" dirty="0" err="1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Ферст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Генетикс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»).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научной медицинской литературы о репродуктивном потенциале мозаичных эмбрионов.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Медико-генетическое консультирование проводилось перед переносом эмбриона и во время беременности;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подписано информированное согласие. </a:t>
            </a:r>
            <a:endParaRPr lang="en-US" sz="1400" dirty="0">
              <a:solidFill>
                <a:srgbClr val="2E2E2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Скрининговые обследования:</a:t>
            </a:r>
          </a:p>
          <a:p>
            <a:pPr marL="539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пренатальный скрининг «</a:t>
            </a:r>
            <a:r>
              <a:rPr lang="en-US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5397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неинвазивный пренатальный тест </a:t>
            </a:r>
            <a:r>
              <a:rPr lang="en-US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NACE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в лаборатории ООО «</a:t>
            </a:r>
            <a:r>
              <a:rPr lang="ru-RU" sz="1400" dirty="0" err="1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Айдженомикс</a:t>
            </a:r>
            <a:r>
              <a:rPr lang="ru-RU" sz="14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РС» (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ILLUMINA, интерпретация результатов основана </a:t>
            </a:r>
          </a:p>
          <a:p>
            <a:pPr marL="31115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на программном обеспечении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Veriseq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NIPT Solution v2 (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Illumina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данных выписки из истории болезни ребёнка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12">
            <a:extLst>
              <a:ext uri="{FF2B5EF4-FFF2-40B4-BE49-F238E27FC236}">
                <a16:creationId xmlns:a16="http://schemas.microsoft.com/office/drawing/2014/main" id="{9C07DE45-3743-44D7-AB31-3EE2A96C460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8605" t="60618" r="3407" b="15239"/>
          <a:stretch/>
        </p:blipFill>
        <p:spPr bwMode="auto">
          <a:xfrm>
            <a:off x="5938521" y="3337234"/>
            <a:ext cx="4764317" cy="1484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CF5120F-A8E1-40D5-B20F-AC2583A3D738}"/>
              </a:ext>
            </a:extLst>
          </p:cNvPr>
          <p:cNvGrpSpPr/>
          <p:nvPr/>
        </p:nvGrpSpPr>
        <p:grpSpPr>
          <a:xfrm>
            <a:off x="7106196" y="1750415"/>
            <a:ext cx="2020441" cy="1763993"/>
            <a:chOff x="5830750" y="2644520"/>
            <a:chExt cx="2176687" cy="21009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6660C1-2939-4548-85B4-24A8F6872834}"/>
                </a:ext>
              </a:extLst>
            </p:cNvPr>
            <p:cNvSpPr txBox="1"/>
            <p:nvPr/>
          </p:nvSpPr>
          <p:spPr>
            <a:xfrm>
              <a:off x="5830750" y="2879431"/>
              <a:ext cx="877326" cy="9933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err="1"/>
                <a:t>Тератозоо</a:t>
              </a:r>
              <a:r>
                <a:rPr lang="ru-RU" sz="1000" dirty="0"/>
                <a:t>-спермия (2% </a:t>
              </a:r>
              <a:r>
                <a:rPr lang="ru-RU" sz="1000" dirty="0" err="1"/>
                <a:t>м.н.ф</a:t>
              </a:r>
              <a:r>
                <a:rPr lang="ru-RU" sz="1000" dirty="0"/>
                <a:t>.)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AF8B8AB-A5CD-474D-B5C0-5F92D697B4CF}"/>
                </a:ext>
              </a:extLst>
            </p:cNvPr>
            <p:cNvGrpSpPr/>
            <p:nvPr/>
          </p:nvGrpSpPr>
          <p:grpSpPr>
            <a:xfrm>
              <a:off x="6732705" y="2860697"/>
              <a:ext cx="877326" cy="891678"/>
              <a:chOff x="7212051" y="1851847"/>
              <a:chExt cx="1149334" cy="485052"/>
            </a:xfrm>
          </p:grpSpPr>
          <p:sp>
            <p:nvSpPr>
              <p:cNvPr id="17" name="Line 36">
                <a:extLst>
                  <a:ext uri="{FF2B5EF4-FFF2-40B4-BE49-F238E27FC236}">
                    <a16:creationId xmlns:a16="http://schemas.microsoft.com/office/drawing/2014/main" id="{717C05AC-7832-494A-B436-8936ED075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82843" y="1851847"/>
                <a:ext cx="0" cy="3066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18" name="Line 35">
                <a:extLst>
                  <a:ext uri="{FF2B5EF4-FFF2-40B4-BE49-F238E27FC236}">
                    <a16:creationId xmlns:a16="http://schemas.microsoft.com/office/drawing/2014/main" id="{31ED8D3F-C3A2-4C80-8F46-F97B55E92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51" y="2155639"/>
                <a:ext cx="11493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19" name="Line 25">
                <a:extLst>
                  <a:ext uri="{FF2B5EF4-FFF2-40B4-BE49-F238E27FC236}">
                    <a16:creationId xmlns:a16="http://schemas.microsoft.com/office/drawing/2014/main" id="{00F8AE11-01A4-474A-A726-6F2C5CC7A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2052" y="2164342"/>
                <a:ext cx="0" cy="1725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20" name="Line 25">
                <a:extLst>
                  <a:ext uri="{FF2B5EF4-FFF2-40B4-BE49-F238E27FC236}">
                    <a16:creationId xmlns:a16="http://schemas.microsoft.com/office/drawing/2014/main" id="{108B7460-AD57-4939-89BB-D2B414704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61385" y="2161565"/>
                <a:ext cx="0" cy="1671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00E4EC4-999A-4675-B8D0-B87DC399BBD5}"/>
                </a:ext>
              </a:extLst>
            </p:cNvPr>
            <p:cNvGrpSpPr/>
            <p:nvPr/>
          </p:nvGrpSpPr>
          <p:grpSpPr>
            <a:xfrm>
              <a:off x="6635249" y="2644520"/>
              <a:ext cx="1033439" cy="461105"/>
              <a:chOff x="5487130" y="2913937"/>
              <a:chExt cx="1033439" cy="446281"/>
            </a:xfrm>
          </p:grpSpPr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BC7B1894-2701-473A-BF38-DAB7D5081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1252" y="3121363"/>
                <a:ext cx="929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FF74DA6A-EF00-4DDB-908E-5B151C8A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130" y="2913937"/>
                <a:ext cx="395545" cy="4462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16" name="Oval 7">
                <a:extLst>
                  <a:ext uri="{FF2B5EF4-FFF2-40B4-BE49-F238E27FC236}">
                    <a16:creationId xmlns:a16="http://schemas.microsoft.com/office/drawing/2014/main" id="{EFCFC2E5-3A4A-4F8C-8625-EB581B721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6173" y="2913937"/>
                <a:ext cx="395545" cy="44628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00B124-D4CF-43CF-8E1D-26CB1E3E99C5}"/>
                </a:ext>
              </a:extLst>
            </p:cNvPr>
            <p:cNvSpPr txBox="1"/>
            <p:nvPr/>
          </p:nvSpPr>
          <p:spPr>
            <a:xfrm>
              <a:off x="7507168" y="3735919"/>
              <a:ext cx="323722" cy="3547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0CA216-A2BE-48EF-A274-C0145EE34583}"/>
                </a:ext>
              </a:extLst>
            </p:cNvPr>
            <p:cNvSpPr txBox="1"/>
            <p:nvPr/>
          </p:nvSpPr>
          <p:spPr>
            <a:xfrm>
              <a:off x="7213276" y="3056331"/>
              <a:ext cx="794161" cy="2838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42 года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12A56C71-6FBA-4F64-A2A7-1D3F41A28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4292" y="3112433"/>
              <a:ext cx="104601" cy="2044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7F64CB-E929-4711-A33B-CDC3EF840F86}"/>
                </a:ext>
              </a:extLst>
            </p:cNvPr>
            <p:cNvSpPr txBox="1"/>
            <p:nvPr/>
          </p:nvSpPr>
          <p:spPr>
            <a:xfrm>
              <a:off x="6089417" y="3929535"/>
              <a:ext cx="1520613" cy="8159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ЭКО-ИКСИ, с ПГТ-А, </a:t>
              </a:r>
            </a:p>
            <a:p>
              <a:r>
                <a:rPr lang="ru-RU" sz="1000" dirty="0"/>
                <a:t>роды в срок, доношенный, зрелый</a:t>
              </a: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CDFA7A83-A9D6-4A42-821A-A5B562976A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42534" y="3502148"/>
              <a:ext cx="395545" cy="4611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00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C91DB2B-8984-4A6E-872C-FFF9A486F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01" y="1974510"/>
            <a:ext cx="3482827" cy="262431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E3B64D2-24EF-47C8-B6AD-97A5F2163391}"/>
              </a:ext>
            </a:extLst>
          </p:cNvPr>
          <p:cNvSpPr/>
          <p:nvPr/>
        </p:nvSpPr>
        <p:spPr>
          <a:xfrm>
            <a:off x="1236492" y="3878153"/>
            <a:ext cx="3482827" cy="467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2038BB9-ED37-44A4-96FB-A4D941228A0D}"/>
              </a:ext>
            </a:extLst>
          </p:cNvPr>
          <p:cNvCxnSpPr/>
          <p:nvPr/>
        </p:nvCxnSpPr>
        <p:spPr>
          <a:xfrm>
            <a:off x="4728028" y="4093025"/>
            <a:ext cx="117565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4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7">
            <a:extLst>
              <a:ext uri="{FF2B5EF4-FFF2-40B4-BE49-F238E27FC236}">
                <a16:creationId xmlns:a16="http://schemas.microsoft.com/office/drawing/2014/main" id="{DFDA1CCB-D195-47E7-A6C8-2280512DC0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9738" t="34029" r="24263" b="26349"/>
          <a:stretch/>
        </p:blipFill>
        <p:spPr>
          <a:xfrm>
            <a:off x="5986007" y="2437448"/>
            <a:ext cx="5592790" cy="188864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D69885-30F1-4A16-960C-CE8991C9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504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скрининговых обследований</a:t>
            </a:r>
            <a:endParaRPr lang="ru-RU" sz="32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2263B-CF62-4766-8155-F08E7F0DD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8" y="1690688"/>
            <a:ext cx="5157787" cy="67878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NACE</a:t>
            </a:r>
            <a:r>
              <a:rPr lang="ru-RU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нед.1 день</a:t>
            </a: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E2A3EFF-6509-4625-865A-5FF008CCA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0808" y="1658593"/>
            <a:ext cx="5183188" cy="69418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Пренатальный скрининг «</a:t>
            </a:r>
            <a:r>
              <a:rPr lang="en-US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r>
              <a:rPr lang="ru-RU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нед.6 </a:t>
            </a:r>
            <a:r>
              <a:rPr lang="ru-RU" sz="1800" dirty="0" err="1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ru-RU" sz="18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  <p:pic>
        <p:nvPicPr>
          <p:cNvPr id="9" name="Объект 11">
            <a:extLst>
              <a:ext uri="{FF2B5EF4-FFF2-40B4-BE49-F238E27FC236}">
                <a16:creationId xmlns:a16="http://schemas.microsoft.com/office/drawing/2014/main" id="{5ACA00FC-C58C-4D10-B1E0-EE80DEA76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236" t="28731" r="25192" b="16010"/>
          <a:stretch/>
        </p:blipFill>
        <p:spPr>
          <a:xfrm>
            <a:off x="413068" y="2487054"/>
            <a:ext cx="5621103" cy="345491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B9A3F3-670E-45FA-97A7-0A0DF9D28940}"/>
              </a:ext>
            </a:extLst>
          </p:cNvPr>
          <p:cNvSpPr txBox="1"/>
          <p:nvPr/>
        </p:nvSpPr>
        <p:spPr>
          <a:xfrm>
            <a:off x="1609553" y="6092075"/>
            <a:ext cx="91252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26 недели беременность протекала </a:t>
            </a:r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фоне </a:t>
            </a:r>
            <a:r>
              <a:rPr lang="ru-RU" sz="1600" dirty="0" err="1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антитромботической</a:t>
            </a:r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терапии, без </a:t>
            </a:r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особенностей, на сроке 26 нед.2 дня – нарастание маркёров воспаления, преждевременный разрыв плодных оболочек. </a:t>
            </a:r>
            <a:endParaRPr lang="ru-RU" sz="160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53793E5-D9BA-47F8-BDF9-24105746CE52}"/>
              </a:ext>
            </a:extLst>
          </p:cNvPr>
          <p:cNvGrpSpPr/>
          <p:nvPr/>
        </p:nvGrpSpPr>
        <p:grpSpPr>
          <a:xfrm>
            <a:off x="6012135" y="2427833"/>
            <a:ext cx="5593273" cy="3519119"/>
            <a:chOff x="473468" y="2427833"/>
            <a:chExt cx="5593273" cy="3519119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74A772-A8FA-4E59-A21F-3CCC1A15C513}"/>
                </a:ext>
              </a:extLst>
            </p:cNvPr>
            <p:cNvSpPr/>
            <p:nvPr/>
          </p:nvSpPr>
          <p:spPr>
            <a:xfrm>
              <a:off x="473468" y="2427833"/>
              <a:ext cx="5584080" cy="445998"/>
            </a:xfrm>
            <a:prstGeom prst="rect">
              <a:avLst/>
            </a:prstGeom>
            <a:noFill/>
            <a:ln w="285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619A21E-F079-47A8-81AA-E8A2E85A92D9}"/>
                </a:ext>
              </a:extLst>
            </p:cNvPr>
            <p:cNvSpPr/>
            <p:nvPr/>
          </p:nvSpPr>
          <p:spPr>
            <a:xfrm>
              <a:off x="473952" y="3324817"/>
              <a:ext cx="5584081" cy="925927"/>
            </a:xfrm>
            <a:prstGeom prst="rect">
              <a:avLst/>
            </a:prstGeom>
            <a:noFill/>
            <a:ln w="285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04B4CEF2-294C-4757-A547-1500384045B0}"/>
                </a:ext>
              </a:extLst>
            </p:cNvPr>
            <p:cNvGrpSpPr/>
            <p:nvPr/>
          </p:nvGrpSpPr>
          <p:grpSpPr>
            <a:xfrm>
              <a:off x="473951" y="4370946"/>
              <a:ext cx="5592790" cy="1576006"/>
              <a:chOff x="473951" y="4370946"/>
              <a:chExt cx="5592790" cy="1576006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B0F3FD34-6B55-4BA8-A315-17BD239B7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214" t="42286" r="18786" b="22540"/>
              <a:stretch/>
            </p:blipFill>
            <p:spPr>
              <a:xfrm>
                <a:off x="473951" y="4370946"/>
                <a:ext cx="5584081" cy="1556128"/>
              </a:xfrm>
              <a:prstGeom prst="rect">
                <a:avLst/>
              </a:prstGeom>
            </p:spPr>
          </p:pic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52D4937-004D-49C5-B307-3B0E7EA3CEC4}"/>
                  </a:ext>
                </a:extLst>
              </p:cNvPr>
              <p:cNvSpPr/>
              <p:nvPr/>
            </p:nvSpPr>
            <p:spPr>
              <a:xfrm>
                <a:off x="473951" y="4634518"/>
                <a:ext cx="5592790" cy="13124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noFill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2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185D3-7FB2-4EFB-8A46-71AB357CC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51" y="399959"/>
            <a:ext cx="532964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беременности</a:t>
            </a:r>
          </a:p>
        </p:txBody>
      </p:sp>
      <p:pic>
        <p:nvPicPr>
          <p:cNvPr id="1026" name="Picture 2" descr="Рисунок 9">
            <a:extLst>
              <a:ext uri="{FF2B5EF4-FFF2-40B4-BE49-F238E27FC236}">
                <a16:creationId xmlns:a16="http://schemas.microsoft.com/office/drawing/2014/main" id="{24723E80-6678-44ED-ACFB-FDD68C9891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5367"/>
            <a:ext cx="4811795" cy="62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A4DD8AC-2633-47C3-AEF2-163CAE19B914}"/>
              </a:ext>
            </a:extLst>
          </p:cNvPr>
          <p:cNvGrpSpPr/>
          <p:nvPr/>
        </p:nvGrpSpPr>
        <p:grpSpPr>
          <a:xfrm>
            <a:off x="1454331" y="591559"/>
            <a:ext cx="1645466" cy="5899910"/>
            <a:chOff x="1454331" y="591559"/>
            <a:chExt cx="1645466" cy="589991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B5FDA709-C4B5-4CCF-98FF-B2BA6EA3A3A8}"/>
                </a:ext>
              </a:extLst>
            </p:cNvPr>
            <p:cNvCxnSpPr/>
            <p:nvPr/>
          </p:nvCxnSpPr>
          <p:spPr>
            <a:xfrm flipV="1">
              <a:off x="2029097" y="591559"/>
              <a:ext cx="0" cy="55305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BE649F-F428-409B-A4A6-44277EFBD598}"/>
                </a:ext>
              </a:extLst>
            </p:cNvPr>
            <p:cNvSpPr txBox="1"/>
            <p:nvPr/>
          </p:nvSpPr>
          <p:spPr>
            <a:xfrm>
              <a:off x="1680754" y="6122137"/>
              <a:ext cx="141904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26 </a:t>
              </a:r>
              <a:r>
                <a:rPr lang="ru-RU" dirty="0" err="1"/>
                <a:t>нед</a:t>
              </a:r>
              <a:r>
                <a:rPr lang="ru-RU" dirty="0"/>
                <a:t> 2 дня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A4B383-B7E3-482C-8C52-E93780D7ACF3}"/>
                </a:ext>
              </a:extLst>
            </p:cNvPr>
            <p:cNvSpPr txBox="1"/>
            <p:nvPr/>
          </p:nvSpPr>
          <p:spPr>
            <a:xfrm>
              <a:off x="1909992" y="5242566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rgbClr val="FF0000"/>
                  </a:solidFill>
                </a:rPr>
                <a:t>х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6735DA-A286-4219-A29C-F3463ADFF63D}"/>
                </a:ext>
              </a:extLst>
            </p:cNvPr>
            <p:cNvSpPr txBox="1"/>
            <p:nvPr/>
          </p:nvSpPr>
          <p:spPr>
            <a:xfrm>
              <a:off x="1914341" y="2164075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rgbClr val="FF0000"/>
                  </a:solidFill>
                </a:rPr>
                <a:t>х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950CE4-6E2B-4460-AD9C-D50DED145E02}"/>
                </a:ext>
              </a:extLst>
            </p:cNvPr>
            <p:cNvSpPr txBox="1"/>
            <p:nvPr/>
          </p:nvSpPr>
          <p:spPr>
            <a:xfrm>
              <a:off x="1914341" y="2407901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>
                  <a:solidFill>
                    <a:srgbClr val="FF0000"/>
                  </a:solidFill>
                </a:rPr>
                <a:t>х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3A345BE-6DF8-49FE-A747-1870B3353E83}"/>
                </a:ext>
              </a:extLst>
            </p:cNvPr>
            <p:cNvCxnSpPr/>
            <p:nvPr/>
          </p:nvCxnSpPr>
          <p:spPr>
            <a:xfrm>
              <a:off x="1454331" y="2298446"/>
              <a:ext cx="57476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63918C12-46E5-4179-8611-9324A63E3887}"/>
                </a:ext>
              </a:extLst>
            </p:cNvPr>
            <p:cNvCxnSpPr/>
            <p:nvPr/>
          </p:nvCxnSpPr>
          <p:spPr>
            <a:xfrm>
              <a:off x="1458680" y="2546645"/>
              <a:ext cx="57476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8DAB2C-B7E9-45C2-A592-E1F5269461CF}"/>
                </a:ext>
              </a:extLst>
            </p:cNvPr>
            <p:cNvCxnSpPr/>
            <p:nvPr/>
          </p:nvCxnSpPr>
          <p:spPr>
            <a:xfrm>
              <a:off x="1463027" y="5372590"/>
              <a:ext cx="57476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B51C54-5180-4F7B-B98B-6BB3CF4ADA9D}"/>
              </a:ext>
            </a:extLst>
          </p:cNvPr>
          <p:cNvSpPr txBox="1"/>
          <p:nvPr/>
        </p:nvSpPr>
        <p:spPr>
          <a:xfrm>
            <a:off x="6266126" y="1844646"/>
            <a:ext cx="483446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родился на сроке 26 недель 2 дня </a:t>
            </a:r>
          </a:p>
          <a:p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err="1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</a:t>
            </a:r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-ростовыми показателями, </a:t>
            </a:r>
          </a:p>
          <a:p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соответствующими сроку </a:t>
            </a:r>
            <a:r>
              <a:rPr lang="ru-RU" sz="1600" dirty="0" err="1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гестации</a:t>
            </a:r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шкале </a:t>
            </a:r>
            <a:r>
              <a:rPr lang="ru-RU" sz="1600" dirty="0" err="1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Фентона</a:t>
            </a:r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Fenton TR, Kim JH. </a:t>
            </a:r>
            <a:r>
              <a:rPr lang="ru-RU" sz="16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2013</a:t>
            </a:r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endParaRPr lang="ru-RU" sz="1600" dirty="0">
              <a:solidFill>
                <a:srgbClr val="2E2E2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Вес: 890 г</a:t>
            </a:r>
          </a:p>
          <a:p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тела: 31 см</a:t>
            </a:r>
          </a:p>
          <a:p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Окружность головы: 27 см</a:t>
            </a:r>
          </a:p>
          <a:p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Окружность груди: </a:t>
            </a:r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см</a:t>
            </a:r>
          </a:p>
          <a:p>
            <a:endParaRPr lang="ru-RU" sz="1600" dirty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Скрининги</a:t>
            </a:r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пройдены:</a:t>
            </a:r>
          </a:p>
          <a:p>
            <a:r>
              <a:rPr lang="ru-RU" sz="1600" dirty="0" err="1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Кардиоскрининг</a:t>
            </a:r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 6 сутки</a:t>
            </a:r>
          </a:p>
          <a:p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Неонатальный скрининг – на 7-е сутки</a:t>
            </a:r>
          </a:p>
          <a:p>
            <a:r>
              <a:rPr lang="ru-RU" sz="1600" dirty="0" err="1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Аудиологический</a:t>
            </a:r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скрининг – в возрасте 1 </a:t>
            </a:r>
            <a:r>
              <a:rPr lang="ru-RU" sz="1600" dirty="0" err="1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1600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600" dirty="0" err="1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8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4CF2B-F02C-4907-A60D-C7EFC695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постнатальных обследований ребёнка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3A28D3E-AB72-4E6D-86D4-67C07C7960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930300"/>
              </p:ext>
            </p:extLst>
          </p:nvPr>
        </p:nvGraphicFramePr>
        <p:xfrm>
          <a:off x="808382" y="837275"/>
          <a:ext cx="10671313" cy="437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023">
                  <a:extLst>
                    <a:ext uri="{9D8B030D-6E8A-4147-A177-3AD203B41FA5}">
                      <a16:colId xmlns:a16="http://schemas.microsoft.com/office/drawing/2014/main" val="3146015119"/>
                    </a:ext>
                  </a:extLst>
                </a:gridCol>
                <a:gridCol w="971233">
                  <a:extLst>
                    <a:ext uri="{9D8B030D-6E8A-4147-A177-3AD203B41FA5}">
                      <a16:colId xmlns:a16="http://schemas.microsoft.com/office/drawing/2014/main" val="790563337"/>
                    </a:ext>
                  </a:extLst>
                </a:gridCol>
                <a:gridCol w="1261602">
                  <a:extLst>
                    <a:ext uri="{9D8B030D-6E8A-4147-A177-3AD203B41FA5}">
                      <a16:colId xmlns:a16="http://schemas.microsoft.com/office/drawing/2014/main" val="2542388285"/>
                    </a:ext>
                  </a:extLst>
                </a:gridCol>
                <a:gridCol w="1071360">
                  <a:extLst>
                    <a:ext uri="{9D8B030D-6E8A-4147-A177-3AD203B41FA5}">
                      <a16:colId xmlns:a16="http://schemas.microsoft.com/office/drawing/2014/main" val="2510510033"/>
                    </a:ext>
                  </a:extLst>
                </a:gridCol>
                <a:gridCol w="680864">
                  <a:extLst>
                    <a:ext uri="{9D8B030D-6E8A-4147-A177-3AD203B41FA5}">
                      <a16:colId xmlns:a16="http://schemas.microsoft.com/office/drawing/2014/main" val="1798663766"/>
                    </a:ext>
                  </a:extLst>
                </a:gridCol>
                <a:gridCol w="5618231">
                  <a:extLst>
                    <a:ext uri="{9D8B030D-6E8A-4147-A177-3AD203B41FA5}">
                      <a16:colId xmlns:a16="http://schemas.microsoft.com/office/drawing/2014/main" val="3162110176"/>
                    </a:ext>
                  </a:extLst>
                </a:gridCol>
              </a:tblGrid>
              <a:tr h="24609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Масса, г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Длина, см</a:t>
                      </a: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Окружность, см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обследований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496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головы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груди</a:t>
                      </a:r>
                    </a:p>
                  </a:txBody>
                  <a:tcPr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423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РДСН, терапия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сурфактантом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ИВЛ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в/у инфекция? АБ-терапия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Рентгенография:Органы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брюшной полости и грудной клетки в пределах нормы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УЗИ брюшной полости и почек: структурно-очаговая патология не выявлена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НСГ: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Гипоксически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-ишемические изменения, глубокая структурная незрелость, нарушение мозговой гемодинамики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Эхо-КГ: ООО – 2,4 мм, аневризма МПП, ОАП;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к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возрасту 2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сут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ОАП закрылся, ООО – 2 мм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Ретинопатия недоношенных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6129778"/>
                  </a:ext>
                </a:extLst>
              </a:tr>
              <a:tr h="15505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(+140)</a:t>
                      </a:r>
                    </a:p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~180)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~3,9)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(~25-30)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48012"/>
                  </a:ext>
                </a:extLst>
              </a:tr>
              <a:tr h="21269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94475"/>
                  </a:ext>
                </a:extLst>
              </a:tr>
              <a:tr h="3897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(+621)</a:t>
                      </a:r>
                    </a:p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~400)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(+9)</a:t>
                      </a:r>
                    </a:p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~3,5)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(~30-33,5)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43220"/>
                  </a:ext>
                </a:extLst>
              </a:tr>
              <a:tr h="3897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i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3 </a:t>
                      </a:r>
                      <a:r>
                        <a:rPr lang="ru-RU" sz="1400" i="1" u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400" i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2090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(+440)</a:t>
                      </a:r>
                    </a:p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~650)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(+4)</a:t>
                      </a:r>
                    </a:p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~2,5)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(~32-36)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6051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i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1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6250 (~6130)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(~7080)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(+34)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 ~27-38-40)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и психомоторное развитие ребёнка соответствует нормам развития детей с </a:t>
                      </a:r>
                      <a:r>
                        <a:rPr lang="en-US" sz="1400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400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ст. недоношенности</a:t>
                      </a:r>
                      <a:r>
                        <a:rPr lang="ru-RU" sz="1400" i="1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Н.Ф. Шапошникова, и др.,2020г.</a:t>
                      </a:r>
                      <a:r>
                        <a:rPr lang="ru-RU" sz="1400" i="1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], </a:t>
                      </a:r>
                      <a:r>
                        <a:rPr lang="ru-RU" sz="1400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т.е. корригированному возрасту 7 мес., есть 2 зуба, ребёнок активный, улыбается, играет, сидит, ползает, </a:t>
                      </a:r>
                      <a:r>
                        <a:rPr lang="ru-RU" sz="1400" dirty="0" err="1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гулит</a:t>
                      </a:r>
                      <a:r>
                        <a:rPr lang="ru-RU" sz="1400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возраста 4 мес.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547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75AA43-80A8-40BF-AA3E-06391A358C05}"/>
              </a:ext>
            </a:extLst>
          </p:cNvPr>
          <p:cNvSpPr txBox="1"/>
          <p:nvPr/>
        </p:nvSpPr>
        <p:spPr>
          <a:xfrm>
            <a:off x="823291" y="5145276"/>
            <a:ext cx="10545418" cy="165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algn="just"/>
            <a:r>
              <a:rPr lang="ru-RU" sz="16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Представленный случай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первым подробным описанием рождения фенотипически нормального ребёнка после переноса эмбриона с мозаичной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моносомией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хромосоме 4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Описание данного случая позволит лучше информировать пациентов, планирующих переносы мозаичных эмбрионов, и улучшит медико-генетическое консультирование после ПГТ-А. Накопление данных позволит проводить клиническую интерпретацию результатов ПГТ-А более обоснованно.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577D7-FD4B-428C-939C-2DE22ECECE64}"/>
              </a:ext>
            </a:extLst>
          </p:cNvPr>
          <p:cNvSpPr txBox="1"/>
          <p:nvPr/>
        </p:nvSpPr>
        <p:spPr>
          <a:xfrm>
            <a:off x="823291" y="4976960"/>
            <a:ext cx="495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*курсивом выделены нормы </a:t>
            </a:r>
            <a:r>
              <a:rPr lang="ru-RU" sz="1200" i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детей с </a:t>
            </a:r>
            <a:r>
              <a:rPr lang="en-US" sz="1200" i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200" i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ст. недоношенности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018151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1032</Words>
  <Application>Microsoft Office PowerPoint</Application>
  <PresentationFormat>Широкоэкранный</PresentationFormat>
  <Paragraphs>213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Клинические результаты переноса эмбриона с мозаичной моносомией по хромосоме 4,  выявленной при преимплантационном тестировании</vt:lpstr>
      <vt:lpstr>Актуальность</vt:lpstr>
      <vt:lpstr>Материалы, пациенты и методы</vt:lpstr>
      <vt:lpstr>Результаты скрининговых обследований</vt:lpstr>
      <vt:lpstr>Результат беременности</vt:lpstr>
      <vt:lpstr>Результаты постнатальных обследований ребёнка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Клинические результаты переноса эмбриона с мозаичной моносомией по хромосоме 4, выявленной при преимплантационном тестировании</dc:title>
  <dc:creator>KDFX Modes</dc:creator>
  <cp:lastModifiedBy>KDFX Modes</cp:lastModifiedBy>
  <cp:revision>101</cp:revision>
  <dcterms:created xsi:type="dcterms:W3CDTF">2025-04-19T08:58:20Z</dcterms:created>
  <dcterms:modified xsi:type="dcterms:W3CDTF">2025-04-25T19:20:40Z</dcterms:modified>
</cp:coreProperties>
</file>